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7" r:id="rId4"/>
    <p:sldId id="331" r:id="rId5"/>
    <p:sldId id="326" r:id="rId6"/>
    <p:sldId id="327" r:id="rId7"/>
    <p:sldId id="286" r:id="rId8"/>
    <p:sldId id="332" r:id="rId9"/>
    <p:sldId id="328" r:id="rId10"/>
    <p:sldId id="329" r:id="rId11"/>
    <p:sldId id="330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92C"/>
    <a:srgbClr val="FFFFFF"/>
    <a:srgbClr val="6D16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81" autoAdjust="0"/>
    <p:restoredTop sz="94660"/>
  </p:normalViewPr>
  <p:slideViewPr>
    <p:cSldViewPr>
      <p:cViewPr varScale="1">
        <p:scale>
          <a:sx n="109" d="100"/>
          <a:sy n="109" d="100"/>
        </p:scale>
        <p:origin x="-60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fld id="{6174E04C-E6F1-483C-99F3-E2A50E59E0BF}" type="datetime1">
              <a:rPr lang="fr-FR"/>
              <a:pPr>
                <a:defRPr/>
              </a:pPr>
              <a:t>14/12/2015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fld id="{E3F1744A-476A-4277-AA40-1F0B1BDD44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fld id="{B1BB9452-DC38-44B7-8DC1-55DAE06A4F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96" charset="-128"/>
        <a:cs typeface="Geneva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84" charset="0"/>
        <a:ea typeface="Geneva" pitchFamily="112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AF217-A80B-48C2-9168-03D3F2BB30C3}" type="slidenum">
              <a:rPr lang="fr-FR" smtClean="0">
                <a:ea typeface="Geneva"/>
                <a:cs typeface="Geneva"/>
              </a:rPr>
              <a:pPr/>
              <a:t>1</a:t>
            </a:fld>
            <a:endParaRPr lang="fr-FR" smtClean="0">
              <a:ea typeface="Geneva"/>
              <a:cs typeface="Geneva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8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B9452-DC38-44B7-8DC1-55DAE06A4F3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B9452-DC38-44B7-8DC1-55DAE06A4F3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bas_dgo1_0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9" descr="P0_logo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514600"/>
            <a:ext cx="4365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bandelette_coul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7"/>
          <p:cNvSpPr txBox="1">
            <a:spLocks noChangeArrowheads="1"/>
          </p:cNvSpPr>
          <p:nvPr userDrawn="1"/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ct val="50000"/>
              </a:spcBef>
              <a:defRPr/>
            </a:pPr>
            <a:fld id="{6A21D3D8-01F1-4574-8E1F-A58C9A68A916}" type="slidenum">
              <a:rPr lang="fr-FR" sz="1100">
                <a:solidFill>
                  <a:srgbClr val="595959"/>
                </a:solidFill>
                <a:latin typeface="Arial" charset="0"/>
                <a:ea typeface="Geneva" pitchFamily="64" charset="-128"/>
                <a:cs typeface="+mn-cs"/>
              </a:rPr>
              <a:pPr>
                <a:spcBef>
                  <a:spcPct val="50000"/>
                </a:spcBef>
                <a:defRPr/>
              </a:pPr>
              <a:t>‹N°›</a:t>
            </a:fld>
            <a:r>
              <a:rPr lang="fr-FR" sz="1100">
                <a:latin typeface="Arial" charset="0"/>
                <a:ea typeface="Geneva" pitchFamily="64" charset="-128"/>
                <a:cs typeface="+mn-cs"/>
              </a:rPr>
              <a:t> 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20000" y="540000"/>
            <a:ext cx="7920000" cy="1144587"/>
          </a:xfrm>
        </p:spPr>
        <p:txBody>
          <a:bodyPr/>
          <a:lstStyle>
            <a:lvl1pPr>
              <a:defRPr cap="all">
                <a:solidFill>
                  <a:srgbClr val="595959"/>
                </a:solidFill>
              </a:defRPr>
            </a:lvl1pPr>
          </a:lstStyle>
          <a:p>
            <a:r>
              <a:rPr lang="de-DE" dirty="0" err="1"/>
              <a:t>Cliquez</a:t>
            </a:r>
            <a:r>
              <a:rPr lang="de-DE" dirty="0"/>
              <a:t> et </a:t>
            </a:r>
            <a:r>
              <a:rPr lang="de-DE" dirty="0" err="1"/>
              <a:t>modifiez</a:t>
            </a:r>
            <a:r>
              <a:rPr lang="de-DE" dirty="0"/>
              <a:t> le </a:t>
            </a:r>
            <a:r>
              <a:rPr lang="de-DE" dirty="0" err="1" smtClean="0"/>
              <a:t>titre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29E8-9C5E-482A-8BD9-149DC3D62156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D2A0-0264-49EA-8D1C-F9D6D0005E1D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3800" y="1905000"/>
            <a:ext cx="3632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7CA6-BB11-458D-B2C3-D99C290761F0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F87-A191-4F48-B07C-A999A75E5C30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8DF3-F789-41EB-BF21-648BB3FD61FD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DCD0-2CC8-44D0-9E33-F23E0FC9A992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5D82-572A-4AA7-B4C0-69505AFC5C79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B01A-A46F-4E54-99BC-7FB0900330EE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bas_dgo1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957888"/>
            <a:ext cx="9144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920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9200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solidFill>
                  <a:srgbClr val="595959"/>
                </a:solidFill>
                <a:latin typeface="Arial" charset="0"/>
                <a:ea typeface="Geneva" pitchFamily="64" charset="-128"/>
                <a:cs typeface="+mn-cs"/>
              </a:defRPr>
            </a:lvl1pPr>
          </a:lstStyle>
          <a:p>
            <a:pPr>
              <a:defRPr/>
            </a:pPr>
            <a:fld id="{A4C6C881-0633-46C1-9019-80EDE976E89C}" type="slidenum">
              <a:rPr lang="fr-FR"/>
              <a:pPr>
                <a:defRPr/>
              </a:pPr>
              <a:t>‹N°›</a:t>
            </a:fld>
            <a:r>
              <a:rPr lang="fr-FR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30" name="Image 9" descr="bandelette_coul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6" r:id="rId2"/>
    <p:sldLayoutId id="2147483847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cap="all">
          <a:solidFill>
            <a:srgbClr val="595959"/>
          </a:solidFill>
          <a:latin typeface="+mj-lt"/>
          <a:ea typeface="Geneva" pitchFamily="96" charset="-128"/>
          <a:cs typeface="Geneva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Verdana" pitchFamily="84" charset="0"/>
          <a:ea typeface="Geneva" pitchFamily="96" charset="-128"/>
          <a:cs typeface="Geneva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Verdana" pitchFamily="84" charset="0"/>
          <a:ea typeface="Geneva" pitchFamily="96" charset="-128"/>
          <a:cs typeface="Geneva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Verdana" pitchFamily="84" charset="0"/>
          <a:ea typeface="Geneva" pitchFamily="96" charset="-128"/>
          <a:cs typeface="Geneva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Verdana" pitchFamily="84" charset="0"/>
          <a:ea typeface="Geneva" pitchFamily="96" charset="-128"/>
          <a:cs typeface="Geneva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C3092C"/>
          </a:solidFill>
          <a:latin typeface="Verdana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Geneva" pitchFamily="96" charset="-128"/>
          <a:cs typeface="Geneva" pitchFamily="9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112" charset="-128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Geneva" pitchFamily="112" charset="-128"/>
          <a:cs typeface="Genev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pitchFamily="112" charset="-128"/>
          <a:cs typeface="Genev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  <a:cs typeface="Genev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Geneva" pitchFamily="112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725" y="539750"/>
            <a:ext cx="7920038" cy="1144588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dirty="0" smtClean="0"/>
              <a:t>Dimensionnement des dalles souples métalliques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Présentation du 15/12/2015</a:t>
            </a:r>
            <a:br>
              <a:rPr lang="fr-BE" dirty="0" smtClean="0"/>
            </a:br>
            <a:endParaRPr lang="fr-FR" cap="none" dirty="0" smtClean="0">
              <a:ea typeface="Geneva"/>
              <a:cs typeface="Geneva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934200" y="5148263"/>
            <a:ext cx="1663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800" b="1"/>
              <a:t>Ir. L. Smolders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Vérification des Ouvrages d’art au franchissement des Convois exceptionnels</a:t>
            </a:r>
            <a:endParaRPr lang="fr-BE" sz="1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1564DA-3814-4661-9C50-89CA7672801A}" type="slidenum">
              <a:rPr lang="fr-FR" smtClean="0"/>
              <a:pPr>
                <a:defRPr/>
              </a:pPr>
              <a:t>10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0725" y="574675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 smtClean="0">
                <a:solidFill>
                  <a:srgbClr val="595959"/>
                </a:solidFill>
                <a:latin typeface="+mj-lt"/>
                <a:ea typeface="Geneva" pitchFamily="96" charset="-128"/>
                <a:cs typeface="Geneva" pitchFamily="96" charset="-128"/>
              </a:rPr>
              <a:t>Ancrages structurels de la dalle souple métallique</a:t>
            </a:r>
            <a:endParaRPr lang="fr-BE" sz="1400" b="1" kern="0" cap="all" dirty="0">
              <a:solidFill>
                <a:srgbClr val="595959"/>
              </a:solidFill>
              <a:latin typeface="+mj-lt"/>
              <a:ea typeface="Geneva" pitchFamily="96" charset="-128"/>
              <a:cs typeface="Geneva" pitchFamily="96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4381" y="1038225"/>
            <a:ext cx="51720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11560" y="980728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Méthode de calcul :</a:t>
            </a: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Vérification des Ouvrages d’art au franchissement des Convois exceptionnels</a:t>
            </a:r>
            <a:endParaRPr lang="fr-BE" sz="1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1564DA-3814-4661-9C50-89CA7672801A}" type="slidenum">
              <a:rPr lang="fr-FR" smtClean="0"/>
              <a:pPr>
                <a:defRPr/>
              </a:pPr>
              <a:t>11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0725" y="574675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 smtClean="0">
                <a:solidFill>
                  <a:srgbClr val="595959"/>
                </a:solidFill>
                <a:latin typeface="+mj-lt"/>
                <a:ea typeface="Geneva" pitchFamily="96" charset="-128"/>
                <a:cs typeface="Geneva" pitchFamily="96" charset="-128"/>
              </a:rPr>
              <a:t>Ancrages structurels de la dalle souple métallique</a:t>
            </a:r>
            <a:endParaRPr lang="fr-BE" sz="1400" b="1" kern="0" cap="all" dirty="0">
              <a:solidFill>
                <a:srgbClr val="595959"/>
              </a:solidFill>
              <a:latin typeface="+mj-lt"/>
              <a:ea typeface="Geneva" pitchFamily="96" charset="-128"/>
              <a:cs typeface="Geneva" pitchFamily="96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714620"/>
            <a:ext cx="4256838" cy="93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t="31480"/>
          <a:stretch>
            <a:fillRect/>
          </a:stretch>
        </p:blipFill>
        <p:spPr bwMode="auto">
          <a:xfrm>
            <a:off x="4435048" y="2857496"/>
            <a:ext cx="4708984" cy="310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0038" y="928670"/>
            <a:ext cx="5124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3" y="3786190"/>
            <a:ext cx="4252509" cy="13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11560" y="980728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Facteurs de réduction :</a:t>
            </a: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Dimensionnement des dalles souples métalliques</a:t>
            </a:r>
            <a:endParaRPr lang="fr-BE" sz="1100" dirty="0"/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756418" y="1123950"/>
            <a:ext cx="7920038" cy="504825"/>
          </a:xfrm>
        </p:spPr>
        <p:txBody>
          <a:bodyPr/>
          <a:lstStyle/>
          <a:p>
            <a:pPr>
              <a:buFontTx/>
              <a:buNone/>
            </a:pPr>
            <a:r>
              <a:rPr lang="fr-BE" dirty="0" smtClean="0">
                <a:ea typeface="Geneva"/>
                <a:cs typeface="Geneva"/>
              </a:rPr>
              <a:t>1) Introduction</a:t>
            </a:r>
          </a:p>
          <a:p>
            <a:endParaRPr lang="fr-BE" dirty="0" smtClean="0">
              <a:ea typeface="Geneva"/>
              <a:cs typeface="Geneva"/>
            </a:endParaRPr>
          </a:p>
          <a:p>
            <a:endParaRPr lang="fr-BE" dirty="0" smtClean="0">
              <a:ea typeface="Geneva"/>
              <a:cs typeface="Geneva"/>
            </a:endParaRPr>
          </a:p>
          <a:p>
            <a:endParaRPr lang="fr-BE" dirty="0" smtClean="0">
              <a:ea typeface="Geneva"/>
              <a:cs typeface="Genev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88E448-21DE-45FA-9202-52A07CA80C68}" type="slidenum">
              <a:rPr lang="fr-FR" smtClean="0"/>
              <a:pPr>
                <a:defRPr/>
              </a:pPr>
              <a:t>2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56418" y="1557338"/>
            <a:ext cx="7920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 smtClean="0">
                <a:latin typeface="+mn-lt"/>
              </a:rPr>
              <a:t>2</a:t>
            </a:r>
            <a:r>
              <a:rPr lang="fr-BE" sz="1800" b="1" kern="0" dirty="0">
                <a:latin typeface="+mn-lt"/>
              </a:rPr>
              <a:t>) Méthode </a:t>
            </a:r>
            <a:r>
              <a:rPr lang="fr-BE" sz="1800" b="1" kern="0" dirty="0" smtClean="0">
                <a:latin typeface="+mn-lt"/>
              </a:rPr>
              <a:t>de calcul des dalles souples métalliques</a:t>
            </a: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56418" y="1989138"/>
            <a:ext cx="7920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3) </a:t>
            </a:r>
            <a:r>
              <a:rPr lang="fr-BE" sz="1800" b="1" kern="0" dirty="0" smtClean="0">
                <a:latin typeface="+mn-lt"/>
              </a:rPr>
              <a:t>Ancrages structurels </a:t>
            </a:r>
            <a:r>
              <a:rPr lang="fr-BE" sz="1800" b="1" kern="0" dirty="0" smtClean="0">
                <a:latin typeface="+mn-lt"/>
              </a:rPr>
              <a:t>des dalles souples métalliques</a:t>
            </a: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 build="allAtOnce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Dimensionnement des dalles souples métalliques</a:t>
            </a:r>
            <a:endParaRPr lang="fr-BE" sz="1100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20725" y="980728"/>
            <a:ext cx="7920038" cy="360263"/>
          </a:xfrm>
        </p:spPr>
        <p:txBody>
          <a:bodyPr/>
          <a:lstStyle/>
          <a:p>
            <a:pPr>
              <a:buFontTx/>
              <a:buNone/>
            </a:pPr>
            <a:r>
              <a:rPr lang="fr-FR" sz="1400" dirty="0" smtClean="0">
                <a:ea typeface="Geneva"/>
                <a:cs typeface="Geneva"/>
              </a:rPr>
              <a:t>Définition d’une dalle souple :</a:t>
            </a:r>
            <a:endParaRPr lang="fr-BE" sz="1400" dirty="0" smtClean="0">
              <a:ea typeface="Geneva"/>
              <a:cs typeface="Genev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53B45C-10F3-4769-9B94-6FF291468796}" type="slidenum">
              <a:rPr lang="fr-FR" smtClean="0"/>
              <a:pPr>
                <a:defRPr/>
              </a:pPr>
              <a:t>3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0725" y="574675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>
                <a:solidFill>
                  <a:srgbClr val="595959"/>
                </a:solidFill>
                <a:latin typeface="+mj-lt"/>
                <a:ea typeface="Geneva" pitchFamily="96" charset="-128"/>
                <a:cs typeface="Geneva" pitchFamily="96" charset="-128"/>
              </a:rPr>
              <a:t>INTRODUCTION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755650" y="1483891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- </a:t>
            </a:r>
            <a:r>
              <a:rPr lang="fr-FR" sz="1400" b="1" dirty="0" smtClean="0">
                <a:latin typeface="+mn-lt"/>
              </a:rPr>
              <a:t>Elément structurel permettant </a:t>
            </a:r>
            <a:r>
              <a:rPr lang="fr-FR" sz="1400" b="1" dirty="0" smtClean="0">
                <a:latin typeface="+mn-lt"/>
              </a:rPr>
              <a:t>le pontage du vide entre :</a:t>
            </a:r>
          </a:p>
          <a:p>
            <a:pPr>
              <a:buFontTx/>
              <a:buChar char="-"/>
              <a:defRPr/>
            </a:pP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2943" t="21059" r="22289" b="32425"/>
          <a:stretch>
            <a:fillRect/>
          </a:stretch>
        </p:blipFill>
        <p:spPr bwMode="auto">
          <a:xfrm>
            <a:off x="2843808" y="2708920"/>
            <a:ext cx="4094163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755848" y="5156299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- Ce pontage doit permettre la libre rotation de chacune des travées, tout en transmettant les efforts horizontaux et verticaux sollicitant la dalle souple</a:t>
            </a:r>
          </a:p>
          <a:p>
            <a:pPr>
              <a:buFontTx/>
              <a:buChar char="-"/>
              <a:defRPr/>
            </a:pP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331640" y="1844824"/>
            <a:ext cx="74888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- Le mur </a:t>
            </a:r>
            <a:r>
              <a:rPr lang="fr-FR" sz="1400" b="1" dirty="0" smtClean="0">
                <a:latin typeface="+mn-lt"/>
              </a:rPr>
              <a:t>garde-grève d’une </a:t>
            </a:r>
            <a:r>
              <a:rPr lang="fr-FR" sz="1400" b="1" dirty="0" smtClean="0">
                <a:latin typeface="+mn-lt"/>
              </a:rPr>
              <a:t>culée et la travée adjacente sur </a:t>
            </a:r>
            <a:r>
              <a:rPr lang="fr-FR" sz="1400" b="1" dirty="0" smtClean="0">
                <a:latin typeface="+mn-lt"/>
              </a:rPr>
              <a:t>appuis fixes</a:t>
            </a:r>
            <a:endParaRPr lang="fr-FR" sz="1400" b="1" dirty="0" smtClean="0">
              <a:latin typeface="+mn-lt"/>
            </a:endParaRPr>
          </a:p>
          <a:p>
            <a:pPr>
              <a:buFontTx/>
              <a:buChar char="-"/>
              <a:defRPr/>
            </a:pP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1331912" y="2203971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- 2 travées adjacentes sur appuis fixes ou mobiles (hors JD) </a:t>
            </a:r>
          </a:p>
          <a:p>
            <a:pPr>
              <a:buFontTx/>
              <a:buChar char="-"/>
              <a:defRPr/>
            </a:pP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4" grpId="0" build="allAtOnce"/>
      <p:bldP spid="15" grpId="0" build="allAtOnce"/>
      <p:bldP spid="1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Dimensionnement des dalles souples métalliques</a:t>
            </a:r>
            <a:endParaRPr lang="fr-BE" sz="1100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20725" y="908721"/>
            <a:ext cx="7920038" cy="4850730"/>
          </a:xfrm>
        </p:spPr>
        <p:txBody>
          <a:bodyPr/>
          <a:lstStyle/>
          <a:p>
            <a:pPr>
              <a:buFontTx/>
              <a:buNone/>
            </a:pPr>
            <a:r>
              <a:rPr lang="fr-FR" sz="1400" dirty="0" smtClean="0">
                <a:ea typeface="Geneva"/>
                <a:cs typeface="Geneva"/>
              </a:rPr>
              <a:t>Principes structurels à la base du dimensionnement des dalles souples </a:t>
            </a:r>
            <a:r>
              <a:rPr lang="fr-FR" sz="1400" dirty="0" smtClean="0">
                <a:ea typeface="Geneva"/>
                <a:cs typeface="Geneva"/>
              </a:rPr>
              <a:t>:</a:t>
            </a:r>
            <a:endParaRPr lang="fr-BE" sz="1400" dirty="0" smtClean="0">
              <a:ea typeface="Geneva"/>
              <a:cs typeface="Geneva"/>
            </a:endParaRPr>
          </a:p>
          <a:p>
            <a:pPr>
              <a:buNone/>
            </a:pPr>
            <a:endParaRPr lang="fr-BE" dirty="0" smtClean="0">
              <a:ea typeface="Geneva"/>
              <a:cs typeface="Geneva"/>
            </a:endParaRPr>
          </a:p>
          <a:p>
            <a:endParaRPr lang="fr-BE" dirty="0" smtClean="0">
              <a:ea typeface="Geneva"/>
              <a:cs typeface="Geneva"/>
            </a:endParaRPr>
          </a:p>
          <a:p>
            <a:pPr>
              <a:buFontTx/>
              <a:buNone/>
            </a:pPr>
            <a:endParaRPr lang="fr-BE" dirty="0" smtClean="0">
              <a:ea typeface="Geneva"/>
              <a:cs typeface="Genev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53B45C-10F3-4769-9B94-6FF291468796}" type="slidenum">
              <a:rPr lang="fr-FR" smtClean="0"/>
              <a:pPr>
                <a:defRPr/>
              </a:pPr>
              <a:t>4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0725" y="574675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>
                <a:solidFill>
                  <a:srgbClr val="595959"/>
                </a:solidFill>
                <a:latin typeface="+mj-lt"/>
                <a:ea typeface="Geneva" pitchFamily="96" charset="-128"/>
                <a:cs typeface="Geneva" pitchFamily="96" charset="-128"/>
              </a:rPr>
              <a:t>INTRODUCTION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755650" y="1362058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>
                <a:latin typeface="+mn-lt"/>
              </a:rPr>
              <a:t>- </a:t>
            </a:r>
            <a:r>
              <a:rPr lang="fr-FR" sz="1400" b="1" dirty="0" smtClean="0">
                <a:latin typeface="+mn-lt"/>
              </a:rPr>
              <a:t>Résister aux charges d’essieux</a:t>
            </a: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55650" y="3640141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>
                <a:latin typeface="+mn-lt"/>
              </a:rPr>
              <a:t>- </a:t>
            </a:r>
            <a:r>
              <a:rPr lang="fr-FR" sz="1400" b="1" dirty="0" smtClean="0">
                <a:latin typeface="+mn-lt"/>
              </a:rPr>
              <a:t>Résister aux sollicitations dues aux mouvements des travées adjacentes</a:t>
            </a:r>
            <a:endParaRPr lang="fr-BE" sz="1800" b="1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39" y="1714488"/>
            <a:ext cx="3767135" cy="18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76" y="4000504"/>
            <a:ext cx="3881450" cy="184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327576" y="1340768"/>
            <a:ext cx="381642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 Optimalisation nécessaire entre </a:t>
            </a:r>
          </a:p>
          <a:p>
            <a:pPr>
              <a:defRPr/>
            </a:pP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 structure rigide / structure souple</a:t>
            </a:r>
            <a:endParaRPr lang="fr-FR" sz="1400" b="1" u="sng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solidFill>
                  <a:srgbClr val="FF0000"/>
                </a:solidFill>
                <a:latin typeface="+mn-lt"/>
              </a:rPr>
              <a:t>				</a:t>
            </a: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4211960" y="1556792"/>
            <a:ext cx="7920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flipV="1">
            <a:off x="7020272" y="1916832"/>
            <a:ext cx="0" cy="15841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Dimensionnement des dalles souples métalliques</a:t>
            </a:r>
            <a:endParaRPr lang="fr-BE" sz="1100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20725" y="908721"/>
            <a:ext cx="7920038" cy="4850730"/>
          </a:xfrm>
        </p:spPr>
        <p:txBody>
          <a:bodyPr/>
          <a:lstStyle/>
          <a:p>
            <a:pPr>
              <a:buFontTx/>
              <a:buNone/>
            </a:pPr>
            <a:r>
              <a:rPr lang="fr-FR" sz="1400" dirty="0" smtClean="0">
                <a:ea typeface="Geneva"/>
                <a:cs typeface="Geneva"/>
              </a:rPr>
              <a:t>Sollicitations instantanées étudiées </a:t>
            </a:r>
            <a:r>
              <a:rPr lang="fr-FR" sz="1400" dirty="0" smtClean="0">
                <a:ea typeface="Geneva"/>
                <a:cs typeface="Geneva"/>
              </a:rPr>
              <a:t>:</a:t>
            </a:r>
          </a:p>
          <a:p>
            <a:pPr>
              <a:buFontTx/>
              <a:buNone/>
            </a:pPr>
            <a:endParaRPr lang="fr-FR" sz="1400" dirty="0" smtClean="0">
              <a:ea typeface="Geneva"/>
              <a:cs typeface="Geneva"/>
            </a:endParaRPr>
          </a:p>
          <a:p>
            <a:pPr>
              <a:buFontTx/>
              <a:buNone/>
            </a:pPr>
            <a:endParaRPr lang="fr-FR" sz="1400" dirty="0" smtClean="0">
              <a:ea typeface="Geneva"/>
              <a:cs typeface="Geneva"/>
            </a:endParaRPr>
          </a:p>
          <a:p>
            <a:pPr>
              <a:buFontTx/>
              <a:buNone/>
            </a:pPr>
            <a:endParaRPr lang="fr-FR" sz="1400" dirty="0" smtClean="0">
              <a:ea typeface="Geneva"/>
              <a:cs typeface="Geneva"/>
            </a:endParaRPr>
          </a:p>
          <a:p>
            <a:pPr>
              <a:buFontTx/>
              <a:buNone/>
            </a:pPr>
            <a:endParaRPr lang="fr-BE" sz="1400" dirty="0" smtClean="0">
              <a:ea typeface="Geneva"/>
              <a:cs typeface="Geneva"/>
            </a:endParaRPr>
          </a:p>
          <a:p>
            <a:pPr>
              <a:buNone/>
            </a:pPr>
            <a:endParaRPr lang="fr-BE" dirty="0" smtClean="0">
              <a:ea typeface="Geneva"/>
              <a:cs typeface="Geneva"/>
            </a:endParaRPr>
          </a:p>
          <a:p>
            <a:endParaRPr lang="fr-BE" dirty="0" smtClean="0">
              <a:ea typeface="Geneva"/>
              <a:cs typeface="Geneva"/>
            </a:endParaRPr>
          </a:p>
          <a:p>
            <a:pPr>
              <a:buFontTx/>
              <a:buNone/>
            </a:pPr>
            <a:endParaRPr lang="fr-BE" dirty="0" smtClean="0">
              <a:ea typeface="Geneva"/>
              <a:cs typeface="Genev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53B45C-10F3-4769-9B94-6FF291468796}" type="slidenum">
              <a:rPr lang="fr-FR" smtClean="0"/>
              <a:pPr>
                <a:defRPr/>
              </a:pPr>
              <a:t>5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0725" y="574675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 smtClean="0">
                <a:solidFill>
                  <a:srgbClr val="595959"/>
                </a:solidFill>
                <a:latin typeface="+mj-lt"/>
                <a:ea typeface="Geneva" pitchFamily="96" charset="-128"/>
                <a:cs typeface="Geneva" pitchFamily="96" charset="-128"/>
              </a:rPr>
              <a:t>Méthode de calcul des dalles souples métalliques</a:t>
            </a:r>
            <a:endParaRPr lang="fr-BE" sz="1400" b="1" kern="0" cap="all" dirty="0">
              <a:solidFill>
                <a:srgbClr val="595959"/>
              </a:solidFill>
              <a:latin typeface="+mj-lt"/>
              <a:ea typeface="Geneva" pitchFamily="96" charset="-128"/>
              <a:cs typeface="Geneva" pitchFamily="96" charset="-128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795366" y="1362058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1) </a:t>
            </a:r>
            <a:r>
              <a:rPr lang="fr-FR" sz="1400" b="1" dirty="0" smtClean="0">
                <a:latin typeface="+mn-lt"/>
              </a:rPr>
              <a:t>Chargement direct </a:t>
            </a:r>
            <a:r>
              <a:rPr lang="fr-FR" sz="1400" b="1" dirty="0" smtClean="0">
                <a:latin typeface="+mn-lt"/>
              </a:rPr>
              <a:t>par les roues </a:t>
            </a:r>
            <a:r>
              <a:rPr lang="fr-FR" sz="1400" b="1" dirty="0" smtClean="0">
                <a:latin typeface="+mn-lt"/>
              </a:rPr>
              <a:t>d’essieux se </a:t>
            </a:r>
            <a:r>
              <a:rPr lang="fr-FR" sz="1400" b="1" dirty="0" smtClean="0">
                <a:latin typeface="+mn-lt"/>
              </a:rPr>
              <a:t>trouvant sur la </a:t>
            </a:r>
            <a:r>
              <a:rPr lang="fr-FR" sz="1400" b="1" dirty="0" smtClean="0">
                <a:latin typeface="+mn-lt"/>
              </a:rPr>
              <a:t>dalle souple</a:t>
            </a: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785786" y="3640141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2) Rotation </a:t>
            </a:r>
            <a:r>
              <a:rPr lang="fr-FR" sz="1400" b="1" dirty="0" err="1" smtClean="0">
                <a:latin typeface="+mn-lt"/>
              </a:rPr>
              <a:t>assymétrique</a:t>
            </a:r>
            <a:r>
              <a:rPr lang="fr-FR" sz="1400" b="1" dirty="0" smtClean="0">
                <a:latin typeface="+mn-lt"/>
              </a:rPr>
              <a:t> de la dalle souple sous l’effet du </a:t>
            </a:r>
            <a:r>
              <a:rPr lang="fr-FR" sz="1400" b="1" dirty="0" smtClean="0">
                <a:latin typeface="+mn-lt"/>
              </a:rPr>
              <a:t>mouvement de rotation </a:t>
            </a:r>
            <a:r>
              <a:rPr lang="fr-FR" sz="1400" b="1" dirty="0" smtClean="0">
                <a:latin typeface="+mn-lt"/>
              </a:rPr>
              <a:t>de la travée </a:t>
            </a:r>
            <a:r>
              <a:rPr lang="fr-FR" sz="1400" b="1" dirty="0" smtClean="0">
                <a:latin typeface="+mn-lt"/>
              </a:rPr>
              <a:t>adjacente, avec travée opposée restant immobile</a:t>
            </a: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4262453"/>
            <a:ext cx="4495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24089"/>
            <a:ext cx="4071967" cy="19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llipse 15"/>
          <p:cNvSpPr/>
          <p:nvPr/>
        </p:nvSpPr>
        <p:spPr bwMode="auto">
          <a:xfrm>
            <a:off x="4071934" y="2357430"/>
            <a:ext cx="714380" cy="714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4643438" y="4286256"/>
            <a:ext cx="928694" cy="92869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2915816" y="2354580"/>
            <a:ext cx="714380" cy="714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355274" y="4221088"/>
            <a:ext cx="1216726" cy="11521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6" grpId="0" animBg="1"/>
      <p:bldP spid="1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Dimensionnement des dalles souples métalliques</a:t>
            </a:r>
            <a:endParaRPr lang="fr-BE" sz="1100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20725" y="928670"/>
            <a:ext cx="7920038" cy="4706937"/>
          </a:xfrm>
        </p:spPr>
        <p:txBody>
          <a:bodyPr/>
          <a:lstStyle/>
          <a:p>
            <a:pPr>
              <a:buFontTx/>
              <a:buNone/>
            </a:pPr>
            <a:r>
              <a:rPr lang="fr-FR" sz="1400" dirty="0" smtClean="0">
                <a:ea typeface="Geneva"/>
                <a:cs typeface="Geneva"/>
              </a:rPr>
              <a:t>Sollicitations instantanées étudiées :</a:t>
            </a:r>
          </a:p>
          <a:p>
            <a:pPr>
              <a:buFontTx/>
              <a:buNone/>
            </a:pPr>
            <a:endParaRPr lang="fr-FR" sz="1400" dirty="0" smtClean="0">
              <a:ea typeface="Geneva"/>
              <a:cs typeface="Geneva"/>
            </a:endParaRPr>
          </a:p>
          <a:p>
            <a:pPr>
              <a:buFontTx/>
              <a:buNone/>
            </a:pPr>
            <a:endParaRPr lang="fr-BE" sz="1400" dirty="0" smtClean="0">
              <a:ea typeface="Geneva"/>
              <a:cs typeface="Geneva"/>
            </a:endParaRPr>
          </a:p>
          <a:p>
            <a:pPr>
              <a:buNone/>
            </a:pPr>
            <a:endParaRPr lang="fr-BE" dirty="0" smtClean="0">
              <a:ea typeface="Geneva"/>
              <a:cs typeface="Geneva"/>
            </a:endParaRPr>
          </a:p>
          <a:p>
            <a:endParaRPr lang="fr-BE" dirty="0" smtClean="0">
              <a:ea typeface="Geneva"/>
              <a:cs typeface="Geneva"/>
            </a:endParaRPr>
          </a:p>
          <a:p>
            <a:pPr>
              <a:buFontTx/>
              <a:buNone/>
            </a:pPr>
            <a:endParaRPr lang="fr-BE" dirty="0" smtClean="0">
              <a:ea typeface="Geneva"/>
              <a:cs typeface="Genev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53B45C-10F3-4769-9B94-6FF291468796}" type="slidenum">
              <a:rPr lang="fr-FR" smtClean="0"/>
              <a:pPr>
                <a:defRPr/>
              </a:pPr>
              <a:t>6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0725" y="574675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 smtClean="0">
                <a:solidFill>
                  <a:srgbClr val="595959"/>
                </a:solidFill>
                <a:latin typeface="+mn-lt"/>
                <a:ea typeface="Geneva" pitchFamily="96" charset="-128"/>
                <a:cs typeface="Geneva" pitchFamily="96" charset="-128"/>
              </a:rPr>
              <a:t>Méthode de calcul des dalles souples métalliques</a:t>
            </a:r>
            <a:endParaRPr lang="fr-BE" sz="1400" b="1" kern="0" cap="all" dirty="0">
              <a:solidFill>
                <a:srgbClr val="595959"/>
              </a:solidFill>
              <a:latin typeface="+mn-lt"/>
              <a:ea typeface="Geneva" pitchFamily="96" charset="-128"/>
              <a:cs typeface="Geneva" pitchFamily="96" charset="-128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785786" y="1500174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3) Déplacement vertical de l’extrémité de la dalle souple, causé par </a:t>
            </a:r>
            <a:r>
              <a:rPr lang="fr-FR" sz="1400" b="1" dirty="0" smtClean="0">
                <a:latin typeface="+mn-lt"/>
              </a:rPr>
              <a:t>le désaxement de l’axe de rotation de l’appui de la travée adjacente par rapport au bord de la dalle souple, avec travée adjacente restant immobile  </a:t>
            </a: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795366" y="3714752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4) </a:t>
            </a:r>
            <a:r>
              <a:rPr lang="fr-FR" sz="1400" b="1" dirty="0" smtClean="0">
                <a:latin typeface="+mn-lt"/>
              </a:rPr>
              <a:t>Efforts longitudinaux dus </a:t>
            </a:r>
            <a:r>
              <a:rPr lang="fr-FR" sz="1400" b="1" dirty="0" smtClean="0">
                <a:latin typeface="+mn-lt"/>
              </a:rPr>
              <a:t>au freinage et à la déformation des appuis sous les charges mobiles</a:t>
            </a:r>
            <a:endParaRPr lang="fr-FR" sz="1400" b="1" u="sng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9163"/>
          <a:stretch>
            <a:fillRect/>
          </a:stretch>
        </p:blipFill>
        <p:spPr bwMode="auto">
          <a:xfrm>
            <a:off x="2799358" y="2289412"/>
            <a:ext cx="3844344" cy="142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4183502"/>
            <a:ext cx="5289753" cy="16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llipse 13"/>
          <p:cNvSpPr/>
          <p:nvPr/>
        </p:nvSpPr>
        <p:spPr bwMode="auto">
          <a:xfrm>
            <a:off x="4857752" y="2217974"/>
            <a:ext cx="785818" cy="7858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714174" y="2428868"/>
            <a:ext cx="785818" cy="7858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Vérification des Ouvrages d’art au franchissement des Convois exceptionnels</a:t>
            </a:r>
            <a:endParaRPr lang="fr-BE" sz="1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1564DA-3814-4661-9C50-89CA7672801A}" type="slidenum">
              <a:rPr lang="fr-FR" smtClean="0"/>
              <a:pPr>
                <a:defRPr/>
              </a:pPr>
              <a:t>7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0725" y="574675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BE" sz="1400" b="1" kern="0" cap="all" dirty="0">
              <a:solidFill>
                <a:srgbClr val="595959"/>
              </a:solidFill>
              <a:latin typeface="+mj-lt"/>
              <a:ea typeface="Geneva" pitchFamily="96" charset="-128"/>
              <a:cs typeface="Geneva" pitchFamily="96" charset="-12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73125" y="548680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 smtClean="0">
                <a:solidFill>
                  <a:srgbClr val="595959"/>
                </a:solidFill>
                <a:latin typeface="+mj-lt"/>
                <a:ea typeface="Geneva" pitchFamily="96" charset="-128"/>
                <a:cs typeface="Geneva" pitchFamily="96" charset="-128"/>
              </a:rPr>
              <a:t>Ancrages structurels de la dalle souple métallique</a:t>
            </a:r>
            <a:endParaRPr lang="fr-BE" sz="1400" b="1" kern="0" cap="all" dirty="0">
              <a:solidFill>
                <a:srgbClr val="595959"/>
              </a:solidFill>
              <a:latin typeface="+mj-lt"/>
              <a:ea typeface="Geneva" pitchFamily="96" charset="-128"/>
              <a:cs typeface="Geneva" pitchFamily="96" charset="-128"/>
            </a:endParaRPr>
          </a:p>
        </p:txBody>
      </p:sp>
      <p:pic>
        <p:nvPicPr>
          <p:cNvPr id="2050" name="Picture 2" descr="C:\Users\38570\Desktop\dalle souple métallique\Dalle souple\Photos\2012_10_09 dz travaux dalle souple métallique_Daussoulx\P_105 IMG_3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2529024"/>
            <a:ext cx="4464496" cy="3348248"/>
          </a:xfrm>
          <a:prstGeom prst="rect">
            <a:avLst/>
          </a:prstGeom>
          <a:noFill/>
        </p:spPr>
      </p:pic>
      <p:pic>
        <p:nvPicPr>
          <p:cNvPr id="8" name="Picture 2" descr="X:\PUB-O1060000\OA divers\11001-11500\11273 - 1 Réfection des joints de l'E42 phase 1\dalle souple métallique\dalle souple corrigée.jpg"/>
          <p:cNvPicPr>
            <a:picLocks noChangeAspect="1" noChangeArrowheads="1"/>
          </p:cNvPicPr>
          <p:nvPr/>
        </p:nvPicPr>
        <p:blipFill>
          <a:blip r:embed="rId3"/>
          <a:srcRect b="27828"/>
          <a:stretch>
            <a:fillRect/>
          </a:stretch>
        </p:blipFill>
        <p:spPr bwMode="auto">
          <a:xfrm>
            <a:off x="0" y="1772816"/>
            <a:ext cx="3881709" cy="3960440"/>
          </a:xfrm>
          <a:prstGeom prst="rect">
            <a:avLst/>
          </a:prstGeom>
          <a:noFill/>
        </p:spPr>
      </p:pic>
      <p:pic>
        <p:nvPicPr>
          <p:cNvPr id="9" name="Picture 2" descr="X:\PUB-O1060000\OA divers\11001-11500\11273 - 1 Réfection des joints de l'E42 phase 1\dalle souple métallique\dalle souple corrigée.jpg"/>
          <p:cNvPicPr>
            <a:picLocks noChangeAspect="1" noChangeArrowheads="1"/>
          </p:cNvPicPr>
          <p:nvPr/>
        </p:nvPicPr>
        <p:blipFill>
          <a:blip r:embed="rId3"/>
          <a:srcRect l="22261" t="72019" r="35073"/>
          <a:stretch>
            <a:fillRect/>
          </a:stretch>
        </p:blipFill>
        <p:spPr bwMode="auto">
          <a:xfrm>
            <a:off x="2621061" y="2204864"/>
            <a:ext cx="1656184" cy="1535484"/>
          </a:xfrm>
          <a:prstGeom prst="rect">
            <a:avLst/>
          </a:prstGeom>
          <a:noFill/>
        </p:spPr>
      </p:pic>
      <p:pic>
        <p:nvPicPr>
          <p:cNvPr id="10" name="Picture 2" descr="X:\PUB-O1060000\OA divers\11001-11500\11273 - 1 Réfection des joints de l'E42 phase 1\dalle souple métallique\dalle souple corrigée.jpg"/>
          <p:cNvPicPr>
            <a:picLocks noChangeAspect="1" noChangeArrowheads="1"/>
          </p:cNvPicPr>
          <p:nvPr/>
        </p:nvPicPr>
        <p:blipFill>
          <a:blip r:embed="rId3"/>
          <a:srcRect l="68421" t="72019"/>
          <a:stretch>
            <a:fillRect/>
          </a:stretch>
        </p:blipFill>
        <p:spPr bwMode="auto">
          <a:xfrm>
            <a:off x="2915816" y="3429000"/>
            <a:ext cx="1225797" cy="153548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08720"/>
            <a:ext cx="34563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 bwMode="auto">
          <a:xfrm>
            <a:off x="4716016" y="1196752"/>
            <a:ext cx="714380" cy="714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436096" y="1196752"/>
            <a:ext cx="714380" cy="7143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Vérification des Ouvrages d’art au franchissement des Convois exceptionnels</a:t>
            </a:r>
            <a:endParaRPr lang="fr-BE" sz="1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1564DA-3814-4661-9C50-89CA7672801A}" type="slidenum">
              <a:rPr lang="fr-FR" smtClean="0"/>
              <a:pPr>
                <a:defRPr/>
              </a:pPr>
              <a:t>8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593" b="2980"/>
          <a:stretch>
            <a:fillRect/>
          </a:stretch>
        </p:blipFill>
        <p:spPr bwMode="auto">
          <a:xfrm>
            <a:off x="3294831" y="866775"/>
            <a:ext cx="5381625" cy="407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b="13387"/>
          <a:stretch>
            <a:fillRect/>
          </a:stretch>
        </p:blipFill>
        <p:spPr bwMode="auto">
          <a:xfrm>
            <a:off x="3390044" y="4901539"/>
            <a:ext cx="5162550" cy="10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873125" y="548680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 smtClean="0">
                <a:solidFill>
                  <a:srgbClr val="595959"/>
                </a:solidFill>
                <a:latin typeface="+mj-lt"/>
                <a:ea typeface="Geneva" pitchFamily="96" charset="-128"/>
                <a:cs typeface="Geneva" pitchFamily="96" charset="-128"/>
              </a:rPr>
              <a:t>Ancrages structurels de la dalle souple métallique</a:t>
            </a:r>
            <a:endParaRPr lang="fr-BE" sz="1400" b="1" kern="0" cap="all" dirty="0">
              <a:solidFill>
                <a:srgbClr val="595959"/>
              </a:solidFill>
              <a:latin typeface="+mj-lt"/>
              <a:ea typeface="Geneva" pitchFamily="96" charset="-128"/>
              <a:cs typeface="Geneva" pitchFamily="96" charset="-128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611560" y="980728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Méthode de calcul :</a:t>
            </a: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260350"/>
            <a:ext cx="7920038" cy="368300"/>
          </a:xfrm>
        </p:spPr>
        <p:txBody>
          <a:bodyPr/>
          <a:lstStyle/>
          <a:p>
            <a:pPr algn="ctr">
              <a:defRPr/>
            </a:pPr>
            <a:r>
              <a:rPr lang="fr-BE" sz="1100" dirty="0" smtClean="0"/>
              <a:t>Vérification des Ouvrages d’art au franchissement des Convois exceptionnels</a:t>
            </a:r>
            <a:endParaRPr lang="fr-BE" sz="1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1564DA-3814-4661-9C50-89CA7672801A}" type="slidenum">
              <a:rPr lang="fr-FR" smtClean="0"/>
              <a:pPr>
                <a:defRPr/>
              </a:pPr>
              <a:t>9</a:t>
            </a:fld>
            <a:r>
              <a:rPr lang="fr-FR" smtClean="0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828426" y="548680"/>
            <a:ext cx="792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fr-BE" sz="1400" b="1" kern="0" cap="all" dirty="0" smtClean="0">
                <a:solidFill>
                  <a:srgbClr val="595959"/>
                </a:solidFill>
                <a:latin typeface="+mj-lt"/>
                <a:ea typeface="Geneva" pitchFamily="96" charset="-128"/>
                <a:cs typeface="Geneva" pitchFamily="96" charset="-128"/>
              </a:rPr>
              <a:t>Ancrages structurels de la dalle souple métallique</a:t>
            </a:r>
            <a:endParaRPr lang="fr-BE" sz="1400" b="1" kern="0" cap="all" dirty="0">
              <a:solidFill>
                <a:srgbClr val="595959"/>
              </a:solidFill>
              <a:latin typeface="+mj-lt"/>
              <a:ea typeface="Geneva" pitchFamily="96" charset="-128"/>
              <a:cs typeface="Geneva" pitchFamily="96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b="32248"/>
          <a:stretch>
            <a:fillRect/>
          </a:stretch>
        </p:blipFill>
        <p:spPr bwMode="auto">
          <a:xfrm>
            <a:off x="-31" y="2643182"/>
            <a:ext cx="45661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94" y="4000504"/>
            <a:ext cx="4500562" cy="78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t="67542" b="945"/>
          <a:stretch>
            <a:fillRect/>
          </a:stretch>
        </p:blipFill>
        <p:spPr bwMode="auto">
          <a:xfrm>
            <a:off x="4429124" y="2643182"/>
            <a:ext cx="4500594" cy="13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0899" y="1000109"/>
            <a:ext cx="545158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611560" y="980728"/>
            <a:ext cx="7848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400" b="1" dirty="0" smtClean="0">
                <a:latin typeface="+mn-lt"/>
              </a:rPr>
              <a:t>Facteurs de réduction :</a:t>
            </a: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BE" sz="1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BE" sz="1800" b="1" kern="0" dirty="0">
                <a:latin typeface="+mn-lt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</TotalTime>
  <Words>384</Words>
  <Application>Microsoft Office PowerPoint</Application>
  <PresentationFormat>Affichage à l'écran (4:3)</PresentationFormat>
  <Paragraphs>111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Nouvelle présentation</vt:lpstr>
      <vt:lpstr>Dimensionnement des dalles souples métalliques  Présentation du 15/12/2015 </vt:lpstr>
      <vt:lpstr>Dimensionnement des dalles souples métalliques</vt:lpstr>
      <vt:lpstr>Dimensionnement des dalles souples métalliques</vt:lpstr>
      <vt:lpstr>Dimensionnement des dalles souples métalliques</vt:lpstr>
      <vt:lpstr>Dimensionnement des dalles souples métalliques</vt:lpstr>
      <vt:lpstr>Dimensionnement des dalles souples métalliques</vt:lpstr>
      <vt:lpstr>Vérification des Ouvrages d’art au franchissement des Convois exceptionnels</vt:lpstr>
      <vt:lpstr>Vérification des Ouvrages d’art au franchissement des Convois exceptionnels</vt:lpstr>
      <vt:lpstr>Vérification des Ouvrages d’art au franchissement des Convois exceptionnels</vt:lpstr>
      <vt:lpstr>Vérification des Ouvrages d’art au franchissement des Convois exceptionnels</vt:lpstr>
      <vt:lpstr>Vérification des Ouvrages d’art au franchissement des Convois exceptionnels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SMOLDERS Laurent</dc:creator>
  <cp:lastModifiedBy>38570</cp:lastModifiedBy>
  <cp:revision>341</cp:revision>
  <cp:lastPrinted>1904-01-01T00:00:00Z</cp:lastPrinted>
  <dcterms:created xsi:type="dcterms:W3CDTF">2010-07-12T12:16:31Z</dcterms:created>
  <dcterms:modified xsi:type="dcterms:W3CDTF">2015-12-14T17:48:05Z</dcterms:modified>
</cp:coreProperties>
</file>